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348" r:id="rId2"/>
    <p:sldId id="363" r:id="rId3"/>
    <p:sldId id="384" r:id="rId4"/>
    <p:sldId id="349" r:id="rId5"/>
    <p:sldId id="374" r:id="rId6"/>
    <p:sldId id="375" r:id="rId7"/>
    <p:sldId id="377" r:id="rId8"/>
    <p:sldId id="385" r:id="rId9"/>
    <p:sldId id="386" r:id="rId10"/>
    <p:sldId id="387" r:id="rId11"/>
    <p:sldId id="380" r:id="rId12"/>
    <p:sldId id="373" r:id="rId13"/>
  </p:sldIdLst>
  <p:sldSz cx="14630400" cy="8229600"/>
  <p:notesSz cx="6950075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65311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130622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959331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2612441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3265551" algn="l" defTabSz="130622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3918661" algn="l" defTabSz="130622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4571771" algn="l" defTabSz="130622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5224882" algn="l" defTabSz="130622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344" userDrawn="1">
          <p15:clr>
            <a:srgbClr val="A4A3A4"/>
          </p15:clr>
        </p15:guide>
        <p15:guide id="2" pos="8544" userDrawn="1">
          <p15:clr>
            <a:srgbClr val="A4A3A4"/>
          </p15:clr>
        </p15:guide>
        <p15:guide id="3" orient="horz" pos="624" userDrawn="1">
          <p15:clr>
            <a:srgbClr val="A4A3A4"/>
          </p15:clr>
        </p15:guide>
        <p15:guide id="4" pos="720" userDrawn="1">
          <p15:clr>
            <a:srgbClr val="A4A3A4"/>
          </p15:clr>
        </p15:guide>
        <p15:guide id="5" orient="horz" pos="23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71" autoAdjust="0"/>
    <p:restoredTop sz="91504" autoAdjust="0"/>
  </p:normalViewPr>
  <p:slideViewPr>
    <p:cSldViewPr>
      <p:cViewPr varScale="1">
        <p:scale>
          <a:sx n="66" d="100"/>
          <a:sy n="66" d="100"/>
        </p:scale>
        <p:origin x="-326" y="-77"/>
      </p:cViewPr>
      <p:guideLst>
        <p:guide orient="horz" pos="1344"/>
        <p:guide orient="horz" pos="624"/>
        <p:guide orient="horz" pos="2304"/>
        <p:guide pos="8544"/>
        <p:guide pos="7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11700" cy="461803"/>
          </a:xfrm>
          <a:prstGeom prst="rect">
            <a:avLst/>
          </a:prstGeom>
        </p:spPr>
        <p:txBody>
          <a:bodyPr vert="horz" lIns="92480" tIns="46240" rIns="92480" bIns="4624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1"/>
            <a:ext cx="3011700" cy="461803"/>
          </a:xfrm>
          <a:prstGeom prst="rect">
            <a:avLst/>
          </a:prstGeom>
        </p:spPr>
        <p:txBody>
          <a:bodyPr vert="horz" lIns="92480" tIns="46240" rIns="92480" bIns="4624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0DC9857E-ED4E-424F-8816-E94403C1761A}" type="datetimeFigureOut">
              <a:rPr lang="en-US"/>
              <a:pPr>
                <a:defRPr/>
              </a:pPr>
              <a:t>8/2/2016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11700" cy="461803"/>
          </a:xfrm>
          <a:prstGeom prst="rect">
            <a:avLst/>
          </a:prstGeom>
        </p:spPr>
        <p:txBody>
          <a:bodyPr vert="horz" lIns="92480" tIns="46240" rIns="92480" bIns="4624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(c) David Weil, Boston University, 2010-2011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9"/>
            <a:ext cx="3011700" cy="461803"/>
          </a:xfrm>
          <a:prstGeom prst="rect">
            <a:avLst/>
          </a:prstGeom>
        </p:spPr>
        <p:txBody>
          <a:bodyPr vert="horz" lIns="92480" tIns="46240" rIns="92480" bIns="4624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17CD243-E009-4A6C-87B7-3AEBDE2FBD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64542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11700" cy="461803"/>
          </a:xfrm>
          <a:prstGeom prst="rect">
            <a:avLst/>
          </a:prstGeom>
        </p:spPr>
        <p:txBody>
          <a:bodyPr vert="horz" lIns="92480" tIns="46240" rIns="92480" bIns="4624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1"/>
            <a:ext cx="3011700" cy="461803"/>
          </a:xfrm>
          <a:prstGeom prst="rect">
            <a:avLst/>
          </a:prstGeom>
        </p:spPr>
        <p:txBody>
          <a:bodyPr vert="horz" lIns="92480" tIns="46240" rIns="92480" bIns="4624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D30D37C-D339-400F-A7B0-3208BA9CDEA3}" type="datetimeFigureOut">
              <a:rPr lang="en-US"/>
              <a:pPr>
                <a:defRPr/>
              </a:pPr>
              <a:t>8/2/2016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80" tIns="46240" rIns="92480" bIns="4624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80" tIns="46240" rIns="92480" bIns="4624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700" cy="461803"/>
          </a:xfrm>
          <a:prstGeom prst="rect">
            <a:avLst/>
          </a:prstGeom>
        </p:spPr>
        <p:txBody>
          <a:bodyPr vert="horz" lIns="92480" tIns="46240" rIns="92480" bIns="4624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(c) David Weil, Boston University, 2010-2011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700" cy="461803"/>
          </a:xfrm>
          <a:prstGeom prst="rect">
            <a:avLst/>
          </a:prstGeom>
        </p:spPr>
        <p:txBody>
          <a:bodyPr vert="horz" lIns="92480" tIns="46240" rIns="92480" bIns="4624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D367A15-CDD6-4A19-B21F-74E5401870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34202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fontAlgn="base">
      <a:spcBef>
        <a:spcPct val="30000"/>
      </a:spcBef>
      <a:spcAft>
        <a:spcPct val="0"/>
      </a:spcAft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653110" algn="l" rtl="0" fontAlgn="base">
      <a:spcBef>
        <a:spcPct val="30000"/>
      </a:spcBef>
      <a:spcAft>
        <a:spcPct val="0"/>
      </a:spcAft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1306220" algn="l" rtl="0" fontAlgn="base">
      <a:spcBef>
        <a:spcPct val="30000"/>
      </a:spcBef>
      <a:spcAft>
        <a:spcPct val="0"/>
      </a:spcAft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959331" algn="l" rtl="0" fontAlgn="base">
      <a:spcBef>
        <a:spcPct val="30000"/>
      </a:spcBef>
      <a:spcAft>
        <a:spcPct val="0"/>
      </a:spcAft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2612441" algn="l" rtl="0" fontAlgn="base">
      <a:spcBef>
        <a:spcPct val="30000"/>
      </a:spcBef>
      <a:spcAft>
        <a:spcPct val="0"/>
      </a:spcAft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3265551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3918661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571771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5224882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5288" y="692150"/>
            <a:ext cx="6159500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3953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5288" y="692150"/>
            <a:ext cx="6159500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228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47800" y="4377691"/>
            <a:ext cx="11704320" cy="153543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463040" y="6057900"/>
            <a:ext cx="11704320" cy="82296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447800" y="4377691"/>
            <a:ext cx="365760" cy="153543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463040" y="6057900"/>
            <a:ext cx="365760" cy="82296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950720" y="4663440"/>
            <a:ext cx="10972800" cy="1188720"/>
          </a:xfrm>
        </p:spPr>
        <p:txBody>
          <a:bodyPr anchor="t"/>
          <a:lstStyle>
            <a:lvl1pPr algn="r">
              <a:defRPr sz="4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950720" y="6149340"/>
            <a:ext cx="10972800" cy="640080"/>
          </a:xfrm>
        </p:spPr>
        <p:txBody>
          <a:bodyPr/>
          <a:lstStyle>
            <a:lvl1pPr marL="0" indent="0" algn="r">
              <a:buNone/>
              <a:defRPr sz="29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653110" indent="0" algn="ctr">
              <a:buNone/>
            </a:lvl2pPr>
            <a:lvl3pPr marL="1306220" indent="0" algn="ctr">
              <a:buNone/>
            </a:lvl3pPr>
            <a:lvl4pPr marL="1959331" indent="0" algn="ctr">
              <a:buNone/>
            </a:lvl4pPr>
            <a:lvl5pPr marL="2612441" indent="0" algn="ctr">
              <a:buNone/>
            </a:lvl5pPr>
            <a:lvl6pPr marL="3265551" indent="0" algn="ctr">
              <a:buNone/>
            </a:lvl6pPr>
            <a:lvl7pPr marL="3918661" indent="0" algn="ctr">
              <a:buNone/>
            </a:lvl7pPr>
            <a:lvl8pPr marL="4571771" indent="0" algn="ctr">
              <a:buNone/>
            </a:lvl8pPr>
            <a:lvl9pPr marL="5224882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0" name="Date Placeholder 27"/>
          <p:cNvSpPr>
            <a:spLocks noGrp="1"/>
          </p:cNvSpPr>
          <p:nvPr>
            <p:ph type="dt" sz="half" idx="10"/>
          </p:nvPr>
        </p:nvSpPr>
        <p:spPr>
          <a:xfrm>
            <a:off x="10241280" y="7625716"/>
            <a:ext cx="3657600" cy="440054"/>
          </a:xfrm>
        </p:spPr>
        <p:txBody>
          <a:bodyPr/>
          <a:lstStyle>
            <a:lvl1pPr>
              <a:defRPr sz="2000" smtClean="0"/>
            </a:lvl1pPr>
          </a:lstStyle>
          <a:p>
            <a:pPr>
              <a:defRPr/>
            </a:pPr>
            <a:r>
              <a:rPr lang="en-US" smtClean="0"/>
              <a:t>12/8/2010</a:t>
            </a:r>
            <a:endParaRPr lang="en-US"/>
          </a:p>
        </p:txBody>
      </p:sp>
      <p:sp>
        <p:nvSpPr>
          <p:cNvPr id="11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4638040" y="7625716"/>
            <a:ext cx="5560061" cy="44005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David Weil, Boston University</a:t>
            </a:r>
            <a:endParaRPr lang="en-US"/>
          </a:p>
        </p:txBody>
      </p:sp>
      <p:sp>
        <p:nvSpPr>
          <p:cNvPr id="12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945640" y="7625716"/>
            <a:ext cx="1950720" cy="44005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81E8D1-FFC2-447F-91BE-8008573291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12/8/2010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David Weil, Boston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5860F-1A8B-4F3A-B3E2-F47AFEFA79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731520" y="7623810"/>
            <a:ext cx="131673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130622" tIns="65311" rIns="130622" bIns="6531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Isosceles Triangle 4"/>
          <p:cNvSpPr>
            <a:spLocks noChangeAspect="1"/>
          </p:cNvSpPr>
          <p:nvPr/>
        </p:nvSpPr>
        <p:spPr>
          <a:xfrm rot="5400000">
            <a:off x="708660" y="7736840"/>
            <a:ext cx="228600" cy="19304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Straight Connector 5"/>
          <p:cNvSpPr>
            <a:spLocks noChangeShapeType="1"/>
          </p:cNvSpPr>
          <p:nvPr/>
        </p:nvSpPr>
        <p:spPr bwMode="auto">
          <a:xfrm rot="5400000">
            <a:off x="6979285" y="3842386"/>
            <a:ext cx="702183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130622" tIns="65311" rIns="130622" bIns="6531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07040" y="329566"/>
            <a:ext cx="3291840" cy="702183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520" y="329566"/>
            <a:ext cx="9631680" cy="702183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12/8/2010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David Weil, Boston University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B9829C-84D7-42CE-8891-A8A7E00EB2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731520" y="1463040"/>
            <a:ext cx="13167360" cy="592531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 sz="1600" dirty="0" smtClean="0"/>
            </a:lvl1pPr>
          </a:lstStyle>
          <a:p>
            <a:pPr>
              <a:defRPr/>
            </a:pPr>
            <a:r>
              <a:rPr lang="en-US" smtClean="0"/>
              <a:t>12/8/2010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600" dirty="0" smtClean="0"/>
            </a:lvl1pPr>
          </a:lstStyle>
          <a:p>
            <a:pPr>
              <a:defRPr/>
            </a:pPr>
            <a:r>
              <a:rPr lang="en-US" smtClean="0"/>
              <a:t>(c) David Weil, Boston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6B23A2-0953-453E-AB0A-A75C766E4C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63040" y="3383281"/>
            <a:ext cx="11704320" cy="153543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463040" y="3383281"/>
            <a:ext cx="365760" cy="153543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0720" y="3566160"/>
            <a:ext cx="10972800" cy="1280160"/>
          </a:xfrm>
        </p:spPr>
        <p:txBody>
          <a:bodyPr anchor="t"/>
          <a:lstStyle>
            <a:lvl1pPr algn="r">
              <a:buNone/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72640" y="5120640"/>
            <a:ext cx="10850880" cy="1371600"/>
          </a:xfrm>
        </p:spPr>
        <p:txBody>
          <a:bodyPr/>
          <a:lstStyle>
            <a:lvl1pPr marL="0" indent="0" algn="r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10241280" y="7625716"/>
            <a:ext cx="3657600" cy="44005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12/8/2010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38040" y="7625716"/>
            <a:ext cx="5560061" cy="44005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David Weil, Boston University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11961" y="7625716"/>
            <a:ext cx="2433320" cy="44005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649615-E19B-48B4-AF83-521EC7EE45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274320"/>
            <a:ext cx="13167360" cy="109728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731520" y="1463040"/>
            <a:ext cx="6466637" cy="5925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7411517" y="1459382"/>
            <a:ext cx="6466637" cy="5925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12/8/2010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David Weil, Boston University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EDE59-79F8-4CB5-8327-2BA4CA80E7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274320"/>
            <a:ext cx="13167360" cy="109728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543050"/>
            <a:ext cx="6464301" cy="82296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3400" b="1">
                <a:solidFill>
                  <a:schemeClr val="accent2"/>
                </a:solidFill>
              </a:defRPr>
            </a:lvl1pPr>
            <a:lvl2pPr>
              <a:buNone/>
              <a:defRPr sz="2900" b="1"/>
            </a:lvl2pPr>
            <a:lvl3pPr>
              <a:buNone/>
              <a:defRPr sz="2600" b="1"/>
            </a:lvl3pPr>
            <a:lvl4pPr>
              <a:buNone/>
              <a:defRPr sz="2300" b="1"/>
            </a:lvl4pPr>
            <a:lvl5pPr>
              <a:buNone/>
              <a:defRPr sz="23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7437121" y="1554480"/>
            <a:ext cx="6466840" cy="82296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3400" b="1">
                <a:solidFill>
                  <a:schemeClr val="accent2"/>
                </a:solidFill>
              </a:defRPr>
            </a:lvl1pPr>
            <a:lvl2pPr>
              <a:buNone/>
              <a:defRPr sz="2900" b="1"/>
            </a:lvl2pPr>
            <a:lvl3pPr>
              <a:buNone/>
              <a:defRPr sz="2600" b="1"/>
            </a:lvl3pPr>
            <a:lvl4pPr>
              <a:buNone/>
              <a:defRPr sz="2300" b="1"/>
            </a:lvl4pPr>
            <a:lvl5pPr>
              <a:buNone/>
              <a:defRPr sz="23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731520" y="2560320"/>
            <a:ext cx="6461760" cy="48463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7437120" y="2560320"/>
            <a:ext cx="6461760" cy="48463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12/8/2010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David Weil, Boston University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A49F5-CAF5-415F-8EE5-7D440D7107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sosceles Triangle 2"/>
          <p:cNvSpPr>
            <a:spLocks noChangeAspect="1"/>
          </p:cNvSpPr>
          <p:nvPr/>
        </p:nvSpPr>
        <p:spPr>
          <a:xfrm rot="5400000">
            <a:off x="708660" y="7736840"/>
            <a:ext cx="228600" cy="19304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274320"/>
            <a:ext cx="13167360" cy="109728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 sz="1600" dirty="0" smtClean="0"/>
            </a:lvl1pPr>
          </a:lstStyle>
          <a:p>
            <a:pPr>
              <a:defRPr/>
            </a:pPr>
            <a:r>
              <a:rPr lang="en-US" smtClean="0"/>
              <a:t>12/8/2010</a:t>
            </a:r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600" dirty="0" smtClean="0"/>
            </a:lvl1pPr>
          </a:lstStyle>
          <a:p>
            <a:pPr>
              <a:defRPr/>
            </a:pPr>
            <a:r>
              <a:rPr lang="en-US" smtClean="0"/>
              <a:t>(c) David Weil, Boston University</a:t>
            </a: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DB5E72-A5DB-4DAB-B276-029D48C1C9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aight Connector 1"/>
          <p:cNvSpPr>
            <a:spLocks noChangeShapeType="1"/>
          </p:cNvSpPr>
          <p:nvPr/>
        </p:nvSpPr>
        <p:spPr bwMode="auto">
          <a:xfrm>
            <a:off x="731520" y="7623810"/>
            <a:ext cx="131673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130622" tIns="65311" rIns="130622" bIns="6531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3" name="Isosceles Triangle 2"/>
          <p:cNvSpPr>
            <a:spLocks noChangeAspect="1"/>
          </p:cNvSpPr>
          <p:nvPr/>
        </p:nvSpPr>
        <p:spPr>
          <a:xfrm rot="5400000">
            <a:off x="708660" y="7736840"/>
            <a:ext cx="228600" cy="19304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 sz="1600" dirty="0" smtClean="0"/>
            </a:lvl1pPr>
          </a:lstStyle>
          <a:p>
            <a:pPr>
              <a:defRPr/>
            </a:pPr>
            <a:r>
              <a:rPr lang="en-US" smtClean="0"/>
              <a:t>12/8/2010</a:t>
            </a: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600" dirty="0" smtClean="0"/>
            </a:lvl1pPr>
          </a:lstStyle>
          <a:p>
            <a:pPr>
              <a:defRPr/>
            </a:pPr>
            <a:r>
              <a:rPr lang="en-US" smtClean="0"/>
              <a:t>(c) David Weil, Boston University</a:t>
            </a: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76C329-6EBF-487D-9140-06E2C25F24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731520" y="7623810"/>
            <a:ext cx="131673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130622" tIns="65311" rIns="130622" bIns="6531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Straight Connector 5"/>
          <p:cNvSpPr>
            <a:spLocks noChangeShapeType="1"/>
          </p:cNvSpPr>
          <p:nvPr/>
        </p:nvSpPr>
        <p:spPr bwMode="auto">
          <a:xfrm rot="5400000">
            <a:off x="6264275" y="3989071"/>
            <a:ext cx="724281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130622" tIns="65311" rIns="130622" bIns="6531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7" name="Isosceles Triangle 6"/>
          <p:cNvSpPr>
            <a:spLocks noChangeAspect="1"/>
          </p:cNvSpPr>
          <p:nvPr/>
        </p:nvSpPr>
        <p:spPr>
          <a:xfrm rot="5400000">
            <a:off x="708660" y="7736840"/>
            <a:ext cx="228600" cy="19304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9360" y="365760"/>
            <a:ext cx="4023360" cy="1005840"/>
          </a:xfrm>
        </p:spPr>
        <p:txBody>
          <a:bodyPr>
            <a:noAutofit/>
          </a:bodyPr>
          <a:lstStyle>
            <a:lvl1pPr algn="l">
              <a:buNone/>
              <a:defRPr sz="29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0119360" y="1463040"/>
            <a:ext cx="4023360" cy="5812156"/>
          </a:xfrm>
        </p:spPr>
        <p:txBody>
          <a:bodyPr/>
          <a:lstStyle>
            <a:lvl1pPr marL="0" indent="0">
              <a:lnSpc>
                <a:spcPts val="3143"/>
              </a:lnSpc>
              <a:spcAft>
                <a:spcPts val="1429"/>
              </a:spcAft>
              <a:buNone/>
              <a:defRPr sz="2300">
                <a:solidFill>
                  <a:schemeClr val="tx2"/>
                </a:solidFill>
              </a:defRPr>
            </a:lvl1pPr>
            <a:lvl2pPr>
              <a:buNone/>
              <a:defRPr sz="1700"/>
            </a:lvl2pPr>
            <a:lvl3pPr>
              <a:buNone/>
              <a:defRPr sz="1400"/>
            </a:lvl3pPr>
            <a:lvl4pPr>
              <a:buNone/>
              <a:defRPr sz="1300"/>
            </a:lvl4pPr>
            <a:lvl5pPr>
              <a:buNone/>
              <a:defRPr sz="13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487680" y="365760"/>
            <a:ext cx="9144000" cy="6858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12/8/2010</a:t>
            </a:r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David Weil, Boston University</a:t>
            </a: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27048-E9AC-4EA9-A67B-D2C75CB744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731520" y="7623810"/>
            <a:ext cx="131673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130622" tIns="65311" rIns="130622" bIns="6531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708660" y="7736840"/>
            <a:ext cx="228600" cy="19304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31521" y="600076"/>
            <a:ext cx="292101" cy="8229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601027"/>
            <a:ext cx="13167360" cy="809626"/>
          </a:xfrm>
          <a:ln>
            <a:solidFill>
              <a:schemeClr val="accent1"/>
            </a:solidFill>
          </a:ln>
        </p:spPr>
        <p:txBody>
          <a:bodyPr lIns="391866" anchor="ctr"/>
          <a:lstStyle>
            <a:lvl1pPr algn="r">
              <a:buNone/>
              <a:defRPr sz="29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31520" y="2286000"/>
            <a:ext cx="13167360" cy="512429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857"/>
              </a:spcBef>
              <a:buNone/>
              <a:defRPr sz="46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0" y="1463040"/>
            <a:ext cx="13167360" cy="640080"/>
          </a:xfrm>
        </p:spPr>
        <p:txBody>
          <a:bodyPr anchor="ctr"/>
          <a:lstStyle>
            <a:lvl1pPr marL="0" indent="0" algn="l">
              <a:buFontTx/>
              <a:buNone/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12/8/2010</a:t>
            </a:r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David Weil, Boston University</a:t>
            </a: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8D8768-15BB-4CCA-9245-449A03725C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731520" y="182880"/>
            <a:ext cx="13167360" cy="118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30622" tIns="65311" rIns="130622" bIns="65311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731520" y="1463040"/>
            <a:ext cx="13167360" cy="5892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30622" tIns="65311" rIns="130622" bIns="653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10241281" y="7627621"/>
            <a:ext cx="3662680" cy="438150"/>
          </a:xfrm>
          <a:prstGeom prst="rect">
            <a:avLst/>
          </a:prstGeom>
        </p:spPr>
        <p:txBody>
          <a:bodyPr vert="horz" lIns="130622" tIns="65311" rIns="130622" bIns="65311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2000" dirty="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12/8/2010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638040" y="7627621"/>
            <a:ext cx="5608320" cy="438150"/>
          </a:xfrm>
          <a:prstGeom prst="rect">
            <a:avLst/>
          </a:prstGeom>
        </p:spPr>
        <p:txBody>
          <a:bodyPr vert="horz" lIns="130622" tIns="65311" rIns="130622" bIns="65311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20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(c) David Weil, Boston University</a:t>
            </a: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980440" y="7627621"/>
            <a:ext cx="3169920" cy="438150"/>
          </a:xfrm>
          <a:prstGeom prst="rect">
            <a:avLst/>
          </a:prstGeom>
        </p:spPr>
        <p:txBody>
          <a:bodyPr vert="horz" lIns="130622" tIns="65311" rIns="130622" bIns="65311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20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A26BB2D-D9E4-4DDC-959C-DCA0086B9E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731520" y="7623810"/>
            <a:ext cx="131673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130622" tIns="65311" rIns="130622" bIns="6531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731520" y="1371600"/>
            <a:ext cx="131673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130622" tIns="65311" rIns="130622" bIns="6531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708660" y="7736840"/>
            <a:ext cx="228600" cy="19304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46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Bookman Old Style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Bookman Old Style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Bookman Old Style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Bookman Old Style" pitchFamily="18" charset="0"/>
        </a:defRPr>
      </a:lvl5pPr>
      <a:lvl6pPr marL="65311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Bookman Old Style" pitchFamily="18" charset="0"/>
        </a:defRPr>
      </a:lvl6pPr>
      <a:lvl7pPr marL="130622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Bookman Old Style" pitchFamily="18" charset="0"/>
        </a:defRPr>
      </a:lvl7pPr>
      <a:lvl8pPr marL="1959331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Bookman Old Style" pitchFamily="18" charset="0"/>
        </a:defRPr>
      </a:lvl8pPr>
      <a:lvl9pPr marL="2612441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Bookman Old Style" pitchFamily="18" charset="0"/>
        </a:defRPr>
      </a:lvl9pPr>
    </p:titleStyle>
    <p:bodyStyle>
      <a:lvl1pPr marL="390052" indent="-390052" algn="l" rtl="0" fontAlgn="base">
        <a:spcBef>
          <a:spcPts val="857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782372" indent="-390052" algn="l" rtl="0" fontAlgn="base">
        <a:spcBef>
          <a:spcPts val="714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3300" kern="1200">
          <a:solidFill>
            <a:schemeClr val="tx2"/>
          </a:solidFill>
          <a:latin typeface="+mn-lt"/>
          <a:ea typeface="+mn-ea"/>
          <a:cs typeface="+mn-cs"/>
        </a:defRPr>
      </a:lvl2pPr>
      <a:lvl3pPr marL="1174691" indent="-326555" algn="l" rtl="0" fontAlgn="base">
        <a:spcBef>
          <a:spcPts val="714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567012" indent="-326555" algn="l" rtl="0" fontAlgn="base">
        <a:spcBef>
          <a:spcPts val="571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959331" indent="-326555" algn="l" rtl="0" fontAlgn="base">
        <a:spcBef>
          <a:spcPts val="429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351197" indent="-261244" algn="l" rtl="0" eaLnBrk="1" latinLnBrk="0" hangingPunct="1">
        <a:spcBef>
          <a:spcPts val="429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23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2612441" indent="-261244" algn="l" rtl="0" eaLnBrk="1" latinLnBrk="0" hangingPunct="1">
        <a:spcBef>
          <a:spcPts val="429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873685" indent="-261244" algn="l" rtl="0" eaLnBrk="1" latinLnBrk="0" hangingPunct="1">
        <a:spcBef>
          <a:spcPts val="429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3134929" indent="-261244" algn="l" rtl="0" eaLnBrk="1" latinLnBrk="0" hangingPunct="1">
        <a:spcBef>
          <a:spcPts val="429"/>
        </a:spcBef>
        <a:buClr>
          <a:srgbClr val="9FB8CD"/>
        </a:buClr>
        <a:buSzPct val="75000"/>
        <a:buFont typeface="Wingdings 3"/>
        <a:buChar char=""/>
        <a:defRPr kumimoji="0" lang="en-US" sz="17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65311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95933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61244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326555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91866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522488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14630400" cy="82296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788610"/>
            <a:ext cx="14630400" cy="1021080"/>
          </a:xfrm>
        </p:spPr>
        <p:txBody>
          <a:bodyPr anchor="ctr"/>
          <a:lstStyle/>
          <a:p>
            <a:pPr algn="ctr"/>
            <a:r>
              <a:rPr lang="en-US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Wage and Hour Division</a:t>
            </a:r>
            <a:endParaRPr lang="en-US" sz="7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3609359"/>
            <a:ext cx="14630400" cy="1978557"/>
          </a:xfrm>
          <a:prstGeom prst="rect">
            <a:avLst/>
          </a:prstGeom>
          <a:noFill/>
        </p:spPr>
        <p:txBody>
          <a:bodyPr wrap="square" lIns="130622" tIns="65311" rIns="130622" bIns="6531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Laura A. Fortman</a:t>
            </a:r>
            <a:endParaRPr lang="en-US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Deputy Administrator</a:t>
            </a:r>
            <a:endParaRPr lang="en-US" sz="32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860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33400"/>
            <a:ext cx="14630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Home Care</a:t>
            </a:r>
            <a:endParaRPr lang="en-US" sz="7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590800"/>
            <a:ext cx="3752800" cy="5353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086600" y="4953000"/>
            <a:ext cx="57927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www.dol.gov/whd/homecare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79664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685800"/>
            <a:ext cx="14630400" cy="1188720"/>
          </a:xfrm>
        </p:spPr>
        <p:txBody>
          <a:bodyPr anchor="ctr">
            <a:noAutofit/>
          </a:bodyPr>
          <a:lstStyle/>
          <a:p>
            <a:pPr algn="ctr"/>
            <a:r>
              <a:rPr lang="en-US" sz="7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Family and Medical Leave Act</a:t>
            </a:r>
            <a:endParaRPr lang="en-US" sz="7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0800" y="2438400"/>
            <a:ext cx="3576247" cy="550742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199993" y="4364421"/>
            <a:ext cx="45856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www.dol.gov/whd/fmla</a:t>
            </a:r>
            <a:endParaRPr lang="en-US" sz="3200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656" y="2438400"/>
            <a:ext cx="4250144" cy="5507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036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685800"/>
            <a:ext cx="14630400" cy="1097280"/>
          </a:xfrm>
        </p:spPr>
        <p:txBody>
          <a:bodyPr anchor="t"/>
          <a:lstStyle/>
          <a:p>
            <a:pPr algn="ctr"/>
            <a:r>
              <a:rPr lang="en-US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Questions?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127" y="3886200"/>
            <a:ext cx="4898146" cy="2371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605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85800"/>
            <a:ext cx="14630400" cy="1188720"/>
          </a:xfrm>
        </p:spPr>
        <p:txBody>
          <a:bodyPr anchor="ctr">
            <a:noAutofit/>
          </a:bodyPr>
          <a:lstStyle/>
          <a:p>
            <a:pPr algn="ctr"/>
            <a:r>
              <a:rPr lang="en-US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WHD Mission</a:t>
            </a:r>
            <a:endParaRPr lang="en-US" sz="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990600" y="3657600"/>
            <a:ext cx="12862560" cy="6458712"/>
          </a:xfrm>
        </p:spPr>
        <p:txBody>
          <a:bodyPr/>
          <a:lstStyle/>
          <a:p>
            <a:pPr marL="0" indent="0">
              <a:buNone/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Promote and achieve compliance with labor standards to protect and enhance the welfare of the Nation’s workforce.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46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85800"/>
            <a:ext cx="14630400" cy="1188720"/>
          </a:xfrm>
        </p:spPr>
        <p:txBody>
          <a:bodyPr anchor="ctr">
            <a:no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Need for Strategic Enforcement</a:t>
            </a:r>
            <a:endParaRPr lang="en-US" sz="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52600" y="3200400"/>
            <a:ext cx="4038600" cy="12192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Need for Resources</a:t>
            </a:r>
            <a:endParaRPr lang="en-US" sz="3200" b="1" dirty="0"/>
          </a:p>
        </p:txBody>
      </p:sp>
      <p:sp>
        <p:nvSpPr>
          <p:cNvPr id="10" name="Rectangle 9"/>
          <p:cNvSpPr/>
          <p:nvPr/>
        </p:nvSpPr>
        <p:spPr>
          <a:xfrm>
            <a:off x="8686800" y="3200400"/>
            <a:ext cx="4038600" cy="1219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Resources</a:t>
            </a:r>
            <a:endParaRPr lang="en-US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858000" y="3219271"/>
            <a:ext cx="7232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smtClean="0"/>
              <a:t>&gt;</a:t>
            </a:r>
            <a:endParaRPr lang="en-US" sz="7200" b="1" dirty="0"/>
          </a:p>
        </p:txBody>
      </p:sp>
      <p:sp>
        <p:nvSpPr>
          <p:cNvPr id="12" name="Rectangle 11"/>
          <p:cNvSpPr/>
          <p:nvPr/>
        </p:nvSpPr>
        <p:spPr>
          <a:xfrm>
            <a:off x="4800600" y="5486400"/>
            <a:ext cx="4799975" cy="17526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atin typeface="Calibri" panose="020F0502020204030204" pitchFamily="34" charset="0"/>
              </a:rPr>
              <a:t>= Need for Strategic Enforcement</a:t>
            </a:r>
          </a:p>
        </p:txBody>
      </p:sp>
    </p:spTree>
    <p:extLst>
      <p:ext uri="{BB962C8B-B14F-4D97-AF65-F5344CB8AC3E}">
        <p14:creationId xmlns:p14="http://schemas.microsoft.com/office/powerpoint/2010/main" val="1657578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381000"/>
            <a:ext cx="14630400" cy="1828800"/>
          </a:xfrm>
        </p:spPr>
        <p:txBody>
          <a:bodyPr anchor="ctr"/>
          <a:lstStyle/>
          <a:p>
            <a:pPr algn="ctr"/>
            <a:r>
              <a:rPr lang="en-US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Fissured Workplace</a:t>
            </a:r>
            <a:endParaRPr lang="en-US" sz="7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169" y="3276600"/>
            <a:ext cx="5630061" cy="3562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808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02780"/>
            <a:ext cx="14630400" cy="1097280"/>
          </a:xfrm>
        </p:spPr>
        <p:txBody>
          <a:bodyPr/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Overtime Final Rule</a:t>
            </a:r>
            <a:endParaRPr lang="en-US" sz="66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2448580"/>
            <a:ext cx="13716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Overtime updates will extend protections to 4.2 million workers across the country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 descr="Map of the United States showing by state how many people will be extended protection by overtime updates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0" y="3171561"/>
            <a:ext cx="7391400" cy="4753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8530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31520"/>
            <a:ext cx="14630400" cy="1097280"/>
          </a:xfrm>
        </p:spPr>
        <p:txBody>
          <a:bodyPr/>
          <a:lstStyle/>
          <a:p>
            <a:pPr algn="ctr"/>
            <a:r>
              <a:rPr 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Overtime Final Rule</a:t>
            </a:r>
            <a:endParaRPr lang="en-US" sz="6600" dirty="0">
              <a:solidFill>
                <a:schemeClr val="bg1"/>
              </a:solidFill>
            </a:endParaRPr>
          </a:p>
        </p:txBody>
      </p:sp>
      <p:pic>
        <p:nvPicPr>
          <p:cNvPr id="3074" name="Picture 2" descr="IN RESPONSE TO THE NEW OVERTIME RULE, EMPLOYERS CAN: A) Pay time-and-a-half for overtime work. B) raise workers' salaries above the new threshold. C) Limit workers's hours to 40 per week. D) Some combination of the above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743200"/>
            <a:ext cx="100584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3092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0"/>
            <a:ext cx="14630400" cy="1097280"/>
          </a:xfrm>
        </p:spPr>
        <p:txBody>
          <a:bodyPr/>
          <a:lstStyle/>
          <a:p>
            <a:pPr algn="ctr"/>
            <a:r>
              <a:rPr lang="en-US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Overtime Final Rule</a:t>
            </a:r>
            <a:endParaRPr lang="en-US" sz="72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00" y="2408007"/>
            <a:ext cx="5105400" cy="58285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61629" y="4629770"/>
            <a:ext cx="314162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Or call:</a:t>
            </a:r>
          </a:p>
          <a:p>
            <a:pPr algn="ctr"/>
            <a:r>
              <a:rPr lang="en-US" sz="2800" b="1" dirty="0" smtClean="0"/>
              <a:t>1-866-4US-WAGE</a:t>
            </a:r>
            <a:br>
              <a:rPr lang="en-US" sz="2800" b="1" dirty="0" smtClean="0"/>
            </a:br>
            <a:r>
              <a:rPr lang="en-US" sz="2800" dirty="0" smtClean="0"/>
              <a:t> (1-866-487-9243</a:t>
            </a:r>
            <a:r>
              <a:rPr lang="en-US" sz="2800" dirty="0"/>
              <a:t>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4686" y="4845214"/>
            <a:ext cx="3962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Visit our website:</a:t>
            </a:r>
          </a:p>
          <a:p>
            <a:pPr algn="ctr"/>
            <a:r>
              <a:rPr lang="en-US" sz="2800" b="1" dirty="0" smtClean="0"/>
              <a:t>www.dol.gov/overtime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464529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2" b="16667"/>
          <a:stretch/>
        </p:blipFill>
        <p:spPr>
          <a:xfrm>
            <a:off x="4216003" y="2514600"/>
            <a:ext cx="6198394" cy="5388064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31520" y="457200"/>
            <a:ext cx="13167360" cy="1188720"/>
          </a:xfrm>
        </p:spPr>
        <p:txBody>
          <a:bodyPr/>
          <a:lstStyle/>
          <a:p>
            <a:pPr algn="ctr"/>
            <a:r>
              <a:rPr lang="en-US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Misclassification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3533451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14630400" cy="1097280"/>
          </a:xfrm>
        </p:spPr>
        <p:txBody>
          <a:bodyPr anchor="t"/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Joint Employment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677" y="2667000"/>
            <a:ext cx="8775046" cy="5265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215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rigin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2.xml><?xml version="1.0" encoding="utf-8"?>
<a:themeOverride xmlns:a="http://schemas.openxmlformats.org/drawingml/2006/main">
  <a:clrScheme name="Origin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6103</TotalTime>
  <Words>91</Words>
  <Application>Microsoft Office PowerPoint</Application>
  <PresentationFormat>Custom</PresentationFormat>
  <Paragraphs>26</Paragraphs>
  <Slides>12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Origin</vt:lpstr>
      <vt:lpstr>Wage and Hour Division</vt:lpstr>
      <vt:lpstr>WHD Mission</vt:lpstr>
      <vt:lpstr>Need for Strategic Enforcement</vt:lpstr>
      <vt:lpstr>The Fissured Workplace</vt:lpstr>
      <vt:lpstr>Overtime Final Rule</vt:lpstr>
      <vt:lpstr>Overtime Final Rule</vt:lpstr>
      <vt:lpstr>Overtime Final Rule</vt:lpstr>
      <vt:lpstr>Misclassification</vt:lpstr>
      <vt:lpstr>Joint Employment</vt:lpstr>
      <vt:lpstr>PowerPoint Presentation</vt:lpstr>
      <vt:lpstr>Family and Medical Leave Act</vt:lpstr>
      <vt:lpstr>Questions?</vt:lpstr>
    </vt:vector>
  </TitlesOfParts>
  <Company>School of Management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 Weil</dc:creator>
  <cp:lastModifiedBy>CCLD</cp:lastModifiedBy>
  <cp:revision>295</cp:revision>
  <cp:lastPrinted>2016-06-13T13:28:04Z</cp:lastPrinted>
  <dcterms:created xsi:type="dcterms:W3CDTF">2010-11-30T02:13:52Z</dcterms:created>
  <dcterms:modified xsi:type="dcterms:W3CDTF">2016-08-02T13:57:28Z</dcterms:modified>
</cp:coreProperties>
</file>